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63" r:id="rId4"/>
    <p:sldId id="259" r:id="rId5"/>
    <p:sldId id="258" r:id="rId6"/>
    <p:sldId id="260" r:id="rId7"/>
    <p:sldId id="261" r:id="rId8"/>
    <p:sldId id="262" r:id="rId9"/>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A1E"/>
    <a:srgbClr val="F7CC99"/>
    <a:srgbClr val="8A003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40" autoAdjust="0"/>
  </p:normalViewPr>
  <p:slideViewPr>
    <p:cSldViewPr>
      <p:cViewPr varScale="1">
        <p:scale>
          <a:sx n="70" d="100"/>
          <a:sy n="70" d="100"/>
        </p:scale>
        <p:origin x="-1302"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C9334EB-8178-4648-A84A-2065D411F26A}" type="datetimeFigureOut">
              <a:rPr lang="fr-FR" smtClean="0"/>
              <a:pPr/>
              <a:t>01/04/2021</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F53F8E6-2C8F-4DC4-897E-2C7325F6871C}" type="slidenum">
              <a:rPr lang="fr-FR" smtClean="0"/>
              <a:pPr/>
              <a:t>‹N°›</a:t>
            </a:fld>
            <a:endParaRPr lang="fr-F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smtClean="0"/>
          </a:p>
        </p:txBody>
      </p:sp>
      <p:sp>
        <p:nvSpPr>
          <p:cNvPr id="4" name="Espace réservé du numéro de diapositive 3"/>
          <p:cNvSpPr>
            <a:spLocks noGrp="1"/>
          </p:cNvSpPr>
          <p:nvPr>
            <p:ph type="sldNum" sz="quarter" idx="10"/>
          </p:nvPr>
        </p:nvSpPr>
        <p:spPr/>
        <p:txBody>
          <a:bodyPr/>
          <a:lstStyle/>
          <a:p>
            <a:fld id="{0F53F8E6-2C8F-4DC4-897E-2C7325F6871C}" type="slidenum">
              <a:rPr lang="fr-FR" smtClean="0"/>
              <a:pPr/>
              <a:t>2</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pour modifier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Cliquez pour modifier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Cliquez pour modifier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e la date 2"/>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pour modifier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pour modifier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BA3992BC-3D9A-4EE5-8E4E-DDA9863879C2}" type="datetimeFigureOut">
              <a:rPr lang="fr-FR" smtClean="0"/>
              <a:pPr/>
              <a:t>01/04/2021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45460922-9FE3-4E8F-9CB9-D35715A17DC3}" type="slidenum">
              <a:rPr lang="fr-FR" smtClean="0"/>
              <a:pPr/>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3992BC-3D9A-4EE5-8E4E-DDA9863879C2}" type="datetimeFigureOut">
              <a:rPr lang="fr-FR" smtClean="0"/>
              <a:pPr/>
              <a:t>01/04/2021</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460922-9FE3-4E8F-9CB9-D35715A17DC3}" type="slidenum">
              <a:rPr lang="fr-FR" smtClean="0"/>
              <a:pPr/>
              <a:t>‹N°›</a:t>
            </a:fld>
            <a:endParaRPr lang="fr-F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CC99"/>
        </a:solid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685800" y="1124744"/>
            <a:ext cx="7772400" cy="1082551"/>
          </a:xfrm>
        </p:spPr>
        <p:txBody>
          <a:bodyPr/>
          <a:lstStyle/>
          <a:p>
            <a:r>
              <a:rPr lang="fr-FR" dirty="0" smtClean="0">
                <a:solidFill>
                  <a:srgbClr val="8A0030"/>
                </a:solidFill>
                <a:latin typeface="Patrick Hand" pitchFamily="2" charset="0"/>
              </a:rPr>
              <a:t>Présentation du site</a:t>
            </a:r>
            <a:endParaRPr lang="fr-FR" b="1" dirty="0">
              <a:solidFill>
                <a:srgbClr val="8A0030"/>
              </a:solidFill>
              <a:latin typeface="Patrick Hand" pitchFamily="2" charset="0"/>
            </a:endParaRPr>
          </a:p>
        </p:txBody>
      </p:sp>
      <p:sp>
        <p:nvSpPr>
          <p:cNvPr id="3" name="Sous-titre 2"/>
          <p:cNvSpPr>
            <a:spLocks noGrp="1"/>
          </p:cNvSpPr>
          <p:nvPr>
            <p:ph type="subTitle" idx="1"/>
          </p:nvPr>
        </p:nvSpPr>
        <p:spPr>
          <a:xfrm>
            <a:off x="971600" y="4221088"/>
            <a:ext cx="7200800" cy="1296144"/>
          </a:xfrm>
        </p:spPr>
        <p:txBody>
          <a:bodyPr anchor="ctr">
            <a:normAutofit fontScale="47500" lnSpcReduction="20000"/>
          </a:bodyPr>
          <a:lstStyle/>
          <a:p>
            <a:r>
              <a:rPr lang="fr-FR" sz="4400" i="1" dirty="0" smtClean="0">
                <a:solidFill>
                  <a:srgbClr val="000A1E"/>
                </a:solidFill>
              </a:rPr>
              <a:t>Projet Final Formation de Développeur Web et Web Mobile WF3</a:t>
            </a:r>
          </a:p>
          <a:p>
            <a:endParaRPr lang="fr-FR" sz="4400" i="1" dirty="0" smtClean="0">
              <a:solidFill>
                <a:srgbClr val="000A1E"/>
              </a:solidFill>
            </a:endParaRPr>
          </a:p>
          <a:p>
            <a:r>
              <a:rPr lang="fr-FR" i="1" dirty="0" smtClean="0">
                <a:solidFill>
                  <a:srgbClr val="000A1E"/>
                </a:solidFill>
              </a:rPr>
              <a:t>Réalisé par Aurélie GILET, Véronique </a:t>
            </a:r>
            <a:r>
              <a:rPr lang="fr-FR" i="1" dirty="0" err="1" smtClean="0">
                <a:solidFill>
                  <a:srgbClr val="000A1E"/>
                </a:solidFill>
              </a:rPr>
              <a:t>KHAMMISOUK</a:t>
            </a:r>
            <a:r>
              <a:rPr lang="fr-FR" i="1" dirty="0" smtClean="0">
                <a:solidFill>
                  <a:srgbClr val="000A1E"/>
                </a:solidFill>
              </a:rPr>
              <a:t> et Céline </a:t>
            </a:r>
            <a:r>
              <a:rPr lang="fr-FR" i="1" dirty="0" err="1" smtClean="0">
                <a:solidFill>
                  <a:srgbClr val="000A1E"/>
                </a:solidFill>
              </a:rPr>
              <a:t>TRIVIER</a:t>
            </a:r>
            <a:endParaRPr lang="fr-FR" i="1" dirty="0">
              <a:solidFill>
                <a:srgbClr val="000A1E"/>
              </a:solidFill>
            </a:endParaRPr>
          </a:p>
        </p:txBody>
      </p:sp>
      <p:pic>
        <p:nvPicPr>
          <p:cNvPr id="4" name="Image 3" descr="Jeux Partage.png"/>
          <p:cNvPicPr>
            <a:picLocks noChangeAspect="1"/>
          </p:cNvPicPr>
          <p:nvPr/>
        </p:nvPicPr>
        <p:blipFill>
          <a:blip r:embed="rId2" cstate="print"/>
          <a:stretch>
            <a:fillRect/>
          </a:stretch>
        </p:blipFill>
        <p:spPr>
          <a:xfrm>
            <a:off x="827584" y="2564904"/>
            <a:ext cx="6408712" cy="1146460"/>
          </a:xfrm>
          <a:prstGeom prst="rect">
            <a:avLst/>
          </a:prstGeom>
        </p:spPr>
      </p:pic>
      <p:pic>
        <p:nvPicPr>
          <p:cNvPr id="5" name="Image 4" descr="dices.png"/>
          <p:cNvPicPr>
            <a:picLocks noChangeAspect="1"/>
          </p:cNvPicPr>
          <p:nvPr/>
        </p:nvPicPr>
        <p:blipFill>
          <a:blip r:embed="rId3" cstate="print"/>
          <a:stretch>
            <a:fillRect/>
          </a:stretch>
        </p:blipFill>
        <p:spPr>
          <a:xfrm>
            <a:off x="7452320" y="2708920"/>
            <a:ext cx="864096" cy="864096"/>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332656"/>
            <a:ext cx="8136904" cy="598388"/>
          </a:xfrm>
        </p:spPr>
        <p:txBody>
          <a:bodyPr anchor="ctr">
            <a:normAutofit/>
          </a:bodyPr>
          <a:lstStyle/>
          <a:p>
            <a:pPr algn="ctr"/>
            <a:r>
              <a:rPr lang="fr-FR" sz="3200" dirty="0" smtClean="0">
                <a:solidFill>
                  <a:srgbClr val="8A0030"/>
                </a:solidFill>
                <a:latin typeface="Patrick Hand" pitchFamily="2" charset="0"/>
              </a:rPr>
              <a:t>Page d’accueil</a:t>
            </a:r>
            <a:endParaRPr lang="fr-FR" sz="3200" dirty="0">
              <a:solidFill>
                <a:srgbClr val="8A0030"/>
              </a:solidFill>
              <a:latin typeface="Patrick Hand" pitchFamily="2" charset="0"/>
            </a:endParaRPr>
          </a:p>
        </p:txBody>
      </p:sp>
      <p:pic>
        <p:nvPicPr>
          <p:cNvPr id="4" name="Espace réservé du contenu 3" descr="0-Home.png"/>
          <p:cNvPicPr>
            <a:picLocks noGrp="1" noChangeAspect="1"/>
          </p:cNvPicPr>
          <p:nvPr>
            <p:ph idx="1"/>
          </p:nvPr>
        </p:nvPicPr>
        <p:blipFill>
          <a:blip r:embed="rId3" cstate="print"/>
          <a:stretch>
            <a:fillRect/>
          </a:stretch>
        </p:blipFill>
        <p:spPr>
          <a:xfrm>
            <a:off x="1047241" y="1052736"/>
            <a:ext cx="7053151" cy="3937007"/>
          </a:xfrm>
        </p:spPr>
      </p:pic>
      <p:sp>
        <p:nvSpPr>
          <p:cNvPr id="5" name="Espace réservé du texte 4"/>
          <p:cNvSpPr>
            <a:spLocks noGrp="1"/>
          </p:cNvSpPr>
          <p:nvPr>
            <p:ph type="body" sz="half" idx="2"/>
          </p:nvPr>
        </p:nvSpPr>
        <p:spPr>
          <a:xfrm>
            <a:off x="971600" y="5085184"/>
            <a:ext cx="7200800" cy="1512168"/>
          </a:xfrm>
        </p:spPr>
        <p:txBody>
          <a:bodyPr anchor="ctr">
            <a:noAutofit/>
          </a:bodyPr>
          <a:lstStyle/>
          <a:p>
            <a:pPr>
              <a:lnSpc>
                <a:spcPct val="110000"/>
              </a:lnSpc>
            </a:pPr>
            <a:r>
              <a:rPr lang="fr-FR" sz="1700" dirty="0" smtClean="0">
                <a:solidFill>
                  <a:srgbClr val="000A1E"/>
                </a:solidFill>
                <a:latin typeface="Patrick Hand" pitchFamily="2" charset="0"/>
              </a:rPr>
              <a:t>Notre site est destiné aux habitants des Yvelines souhaitant proposer leurs jeux de société à la </a:t>
            </a:r>
            <a:r>
              <a:rPr lang="fr-FR" sz="1700" dirty="0" smtClean="0">
                <a:solidFill>
                  <a:srgbClr val="000A1E"/>
                </a:solidFill>
                <a:latin typeface="Patrick Hand" pitchFamily="2" charset="0"/>
              </a:rPr>
              <a:t>location (gratuite) </a:t>
            </a:r>
            <a:r>
              <a:rPr lang="fr-FR" sz="1700" dirty="0" smtClean="0">
                <a:solidFill>
                  <a:srgbClr val="000A1E"/>
                </a:solidFill>
                <a:latin typeface="Patrick Hand" pitchFamily="2" charset="0"/>
              </a:rPr>
              <a:t>afin que d’autres puissent les emprunter pour s’amuser.</a:t>
            </a:r>
          </a:p>
          <a:p>
            <a:pPr>
              <a:lnSpc>
                <a:spcPct val="110000"/>
              </a:lnSpc>
            </a:pPr>
            <a:r>
              <a:rPr lang="fr-FR" sz="1700" dirty="0" smtClean="0">
                <a:solidFill>
                  <a:srgbClr val="000A1E"/>
                </a:solidFill>
                <a:latin typeface="Patrick Hand" pitchFamily="2" charset="0"/>
              </a:rPr>
              <a:t>Le principe est basé sur la convivialité, en vue de longues parties animées.</a:t>
            </a:r>
          </a:p>
          <a:p>
            <a:pPr>
              <a:lnSpc>
                <a:spcPct val="110000"/>
              </a:lnSpc>
            </a:pPr>
            <a:r>
              <a:rPr lang="fr-FR" sz="1700" dirty="0" smtClean="0">
                <a:solidFill>
                  <a:srgbClr val="000A1E"/>
                </a:solidFill>
                <a:latin typeface="Patrick Hand" pitchFamily="2" charset="0"/>
              </a:rPr>
              <a:t>Alors à vos marques, prêts ? Jouez ! </a:t>
            </a:r>
            <a:endParaRPr lang="fr-FR" sz="1700" dirty="0">
              <a:solidFill>
                <a:srgbClr val="000A1E"/>
              </a:solidFill>
              <a:latin typeface="Patrick Hand" pitchFamily="2"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8219256" cy="635670"/>
          </a:xfrm>
        </p:spPr>
        <p:txBody>
          <a:bodyPr anchor="ctr">
            <a:normAutofit/>
          </a:bodyPr>
          <a:lstStyle/>
          <a:p>
            <a:pPr algn="ctr"/>
            <a:r>
              <a:rPr lang="fr-FR" sz="3200" dirty="0" smtClean="0">
                <a:solidFill>
                  <a:srgbClr val="8A0030"/>
                </a:solidFill>
                <a:latin typeface="Patrick Hand" pitchFamily="2" charset="0"/>
              </a:rPr>
              <a:t>Intro</a:t>
            </a:r>
            <a:endParaRPr lang="fr-FR" sz="3200" dirty="0">
              <a:solidFill>
                <a:srgbClr val="8A0030"/>
              </a:solidFill>
              <a:latin typeface="Patrick Hand" pitchFamily="2" charset="0"/>
            </a:endParaRPr>
          </a:p>
        </p:txBody>
      </p:sp>
      <p:sp>
        <p:nvSpPr>
          <p:cNvPr id="4" name="Espace réservé du texte 3"/>
          <p:cNvSpPr>
            <a:spLocks noGrp="1"/>
          </p:cNvSpPr>
          <p:nvPr>
            <p:ph type="body" sz="half" idx="2"/>
          </p:nvPr>
        </p:nvSpPr>
        <p:spPr>
          <a:xfrm>
            <a:off x="457200" y="1268760"/>
            <a:ext cx="8219256" cy="5112568"/>
          </a:xfrm>
        </p:spPr>
        <p:txBody>
          <a:bodyPr>
            <a:normAutofit/>
          </a:bodyPr>
          <a:lstStyle/>
          <a:p>
            <a:r>
              <a:rPr lang="fr-FR" sz="1700" u="sng" dirty="0" smtClean="0">
                <a:latin typeface="Patrick Hand" pitchFamily="2" charset="0"/>
              </a:rPr>
              <a:t>Groupe et répartition des tâches : </a:t>
            </a:r>
            <a:endParaRPr lang="fr-FR" sz="1700" dirty="0" smtClean="0">
              <a:latin typeface="Patrick Hand" pitchFamily="2" charset="0"/>
            </a:endParaRPr>
          </a:p>
          <a:p>
            <a:r>
              <a:rPr lang="fr-FR" sz="1700" dirty="0" smtClean="0">
                <a:latin typeface="Patrick Hand" pitchFamily="2" charset="0"/>
              </a:rPr>
              <a:t>Aurélie : principalement Back-end (gestion des </a:t>
            </a:r>
            <a:r>
              <a:rPr lang="fr-FR" sz="1700" dirty="0" err="1" smtClean="0">
                <a:latin typeface="Patrick Hand" pitchFamily="2" charset="0"/>
              </a:rPr>
              <a:t>Entity</a:t>
            </a:r>
            <a:r>
              <a:rPr lang="fr-FR" sz="1700" dirty="0" smtClean="0">
                <a:latin typeface="Patrick Hand" pitchFamily="2" charset="0"/>
              </a:rPr>
              <a:t> (</a:t>
            </a:r>
            <a:r>
              <a:rPr lang="fr-FR" sz="1700" dirty="0" err="1" smtClean="0">
                <a:latin typeface="Patrick Hand" pitchFamily="2" charset="0"/>
              </a:rPr>
              <a:t>BDD</a:t>
            </a:r>
            <a:r>
              <a:rPr lang="fr-FR" sz="1700" dirty="0" smtClean="0">
                <a:latin typeface="Patrick Hand" pitchFamily="2" charset="0"/>
              </a:rPr>
              <a:t>), messagerie)</a:t>
            </a:r>
          </a:p>
          <a:p>
            <a:r>
              <a:rPr lang="fr-FR" sz="1700" dirty="0" smtClean="0">
                <a:latin typeface="Patrick Hand" pitchFamily="2" charset="0"/>
              </a:rPr>
              <a:t>Céline : principalement Front-end (</a:t>
            </a:r>
            <a:r>
              <a:rPr lang="fr-FR" sz="1700" dirty="0" err="1" smtClean="0">
                <a:latin typeface="Patrick Hand" pitchFamily="2" charset="0"/>
              </a:rPr>
              <a:t>CSS</a:t>
            </a:r>
            <a:r>
              <a:rPr lang="fr-FR" sz="1700" dirty="0" smtClean="0">
                <a:latin typeface="Patrick Hand" pitchFamily="2" charset="0"/>
              </a:rPr>
              <a:t>,</a:t>
            </a:r>
            <a:r>
              <a:rPr lang="fr-FR" sz="1700" dirty="0" smtClean="0">
                <a:latin typeface="Patrick Hand" pitchFamily="2" charset="0"/>
              </a:rPr>
              <a:t> toute la partie </a:t>
            </a:r>
            <a:r>
              <a:rPr lang="fr-FR" sz="1700" dirty="0" err="1" smtClean="0">
                <a:latin typeface="Patrick Hand" pitchFamily="2" charset="0"/>
              </a:rPr>
              <a:t>JS</a:t>
            </a:r>
            <a:r>
              <a:rPr lang="fr-FR" sz="1700" dirty="0" smtClean="0">
                <a:latin typeface="Patrick Hand" pitchFamily="2" charset="0"/>
              </a:rPr>
              <a:t> et BackOffice)</a:t>
            </a:r>
            <a:endParaRPr lang="fr-FR" sz="1700" dirty="0" smtClean="0">
              <a:latin typeface="Patrick Hand" pitchFamily="2" charset="0"/>
            </a:endParaRPr>
          </a:p>
          <a:p>
            <a:r>
              <a:rPr lang="fr-FR" sz="1700" dirty="0" smtClean="0">
                <a:latin typeface="Patrick Hand" pitchFamily="2" charset="0"/>
              </a:rPr>
              <a:t>Véronique : principalement Front-end (</a:t>
            </a:r>
            <a:r>
              <a:rPr lang="fr-FR" sz="1700" dirty="0" err="1" smtClean="0">
                <a:latin typeface="Patrick Hand" pitchFamily="2" charset="0"/>
              </a:rPr>
              <a:t>CSS</a:t>
            </a:r>
            <a:r>
              <a:rPr lang="fr-FR" sz="1700" dirty="0" smtClean="0">
                <a:latin typeface="Patrick Hand" pitchFamily="2" charset="0"/>
              </a:rPr>
              <a:t> et </a:t>
            </a:r>
            <a:r>
              <a:rPr lang="fr-FR" sz="1700" dirty="0" smtClean="0">
                <a:latin typeface="Patrick Hand" pitchFamily="2" charset="0"/>
              </a:rPr>
              <a:t>BackOffice)</a:t>
            </a:r>
            <a:endParaRPr lang="fr-FR" sz="1700" dirty="0" smtClean="0">
              <a:latin typeface="Patrick Hand" pitchFamily="2" charset="0"/>
            </a:endParaRPr>
          </a:p>
          <a:p>
            <a:endParaRPr lang="fr-FR" sz="1700" u="sng" dirty="0" smtClean="0">
              <a:latin typeface="Patrick Hand" pitchFamily="2" charset="0"/>
            </a:endParaRPr>
          </a:p>
          <a:p>
            <a:r>
              <a:rPr lang="fr-FR" sz="1700" u="sng" dirty="0" smtClean="0">
                <a:latin typeface="Patrick Hand" pitchFamily="2" charset="0"/>
              </a:rPr>
              <a:t>Charte graphique :</a:t>
            </a:r>
            <a:r>
              <a:rPr lang="fr-FR" sz="1700" dirty="0" smtClean="0">
                <a:latin typeface="Patrick Hand" pitchFamily="2" charset="0"/>
              </a:rPr>
              <a:t> </a:t>
            </a:r>
          </a:p>
          <a:p>
            <a:r>
              <a:rPr lang="fr-FR" sz="1700" dirty="0" smtClean="0">
                <a:latin typeface="Patrick Hand" pitchFamily="2" charset="0"/>
              </a:rPr>
              <a:t>Les couleurs et polices ont été choisies afin de coller au thème de l’univers du jeu. </a:t>
            </a:r>
          </a:p>
          <a:p>
            <a:r>
              <a:rPr lang="fr-FR" sz="1700" dirty="0" smtClean="0">
                <a:latin typeface="Patrick Hand" pitchFamily="2" charset="0"/>
              </a:rPr>
              <a:t>- La police ‘</a:t>
            </a:r>
            <a:r>
              <a:rPr lang="fr-FR" sz="1700" dirty="0" err="1" smtClean="0">
                <a:latin typeface="Patrick Hand" pitchFamily="2" charset="0"/>
              </a:rPr>
              <a:t>Henny</a:t>
            </a:r>
            <a:r>
              <a:rPr lang="fr-FR" sz="1700" dirty="0" smtClean="0">
                <a:latin typeface="Patrick Hand" pitchFamily="2" charset="0"/>
              </a:rPr>
              <a:t> Penny’ pour le titre donne un côté très récréatif et en principale nous avons voulu une police moins commune que les types ‘Arial’ omniprésentes. Nous avons donc choisi la ‘Patrick Hand’ pour son originalité et surtout sa facilité de lecture (en ajoutant un </a:t>
            </a:r>
            <a:r>
              <a:rPr lang="fr-FR" sz="1700" dirty="0" err="1" smtClean="0">
                <a:latin typeface="Patrick Hand" pitchFamily="2" charset="0"/>
              </a:rPr>
              <a:t>letter</a:t>
            </a:r>
            <a:r>
              <a:rPr lang="fr-FR" sz="1700" dirty="0" smtClean="0">
                <a:latin typeface="Patrick Hand" pitchFamily="2" charset="0"/>
              </a:rPr>
              <a:t>-</a:t>
            </a:r>
            <a:r>
              <a:rPr lang="fr-FR" sz="1700" dirty="0" err="1" smtClean="0">
                <a:latin typeface="Patrick Hand" pitchFamily="2" charset="0"/>
              </a:rPr>
              <a:t>spacing</a:t>
            </a:r>
            <a:r>
              <a:rPr lang="fr-FR" sz="1700" dirty="0" smtClean="0">
                <a:latin typeface="Patrick Hand" pitchFamily="2" charset="0"/>
              </a:rPr>
              <a:t>) pour une expérience utilisateur optimisée.</a:t>
            </a:r>
          </a:p>
          <a:p>
            <a:r>
              <a:rPr lang="fr-FR" sz="1700" dirty="0" smtClean="0">
                <a:latin typeface="Patrick Hand" pitchFamily="2" charset="0"/>
              </a:rPr>
              <a:t>- Le fond beige rappelle la couleur de certains plateaux de jeux et le container à fond blanc la forme d’une carte de jeu.</a:t>
            </a:r>
          </a:p>
          <a:p>
            <a:endParaRPr lang="fr-FR" sz="1700" dirty="0" smtClean="0">
              <a:latin typeface="Patrick Hand" pitchFamily="2" charset="0"/>
            </a:endParaRPr>
          </a:p>
          <a:p>
            <a:endParaRPr lang="fr-FR" sz="1700" dirty="0">
              <a:latin typeface="Patrick Hand"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706090"/>
          </a:xfrm>
        </p:spPr>
        <p:txBody>
          <a:bodyPr>
            <a:normAutofit/>
          </a:bodyPr>
          <a:lstStyle/>
          <a:p>
            <a:r>
              <a:rPr lang="fr-FR" sz="3200" b="1" dirty="0" smtClean="0">
                <a:solidFill>
                  <a:srgbClr val="8A0030"/>
                </a:solidFill>
                <a:latin typeface="Patrick Hand" pitchFamily="2" charset="0"/>
              </a:rPr>
              <a:t>Catalogue de Jeux</a:t>
            </a:r>
          </a:p>
        </p:txBody>
      </p:sp>
      <p:pic>
        <p:nvPicPr>
          <p:cNvPr id="4" name="Espace réservé du contenu 3" descr="1.0-Catalogue.png"/>
          <p:cNvPicPr>
            <a:picLocks noGrp="1" noChangeAspect="1"/>
          </p:cNvPicPr>
          <p:nvPr>
            <p:ph idx="1"/>
          </p:nvPr>
        </p:nvPicPr>
        <p:blipFill>
          <a:blip r:embed="rId2" cstate="print"/>
          <a:stretch>
            <a:fillRect/>
          </a:stretch>
        </p:blipFill>
        <p:spPr>
          <a:xfrm>
            <a:off x="467544" y="1052736"/>
            <a:ext cx="3024336" cy="5400600"/>
          </a:xfrm>
        </p:spPr>
      </p:pic>
      <p:pic>
        <p:nvPicPr>
          <p:cNvPr id="5" name="Image 4" descr="1.1-Catalogue-par-categorie.png"/>
          <p:cNvPicPr>
            <a:picLocks noChangeAspect="1"/>
          </p:cNvPicPr>
          <p:nvPr/>
        </p:nvPicPr>
        <p:blipFill>
          <a:blip r:embed="rId3" cstate="print"/>
          <a:stretch>
            <a:fillRect/>
          </a:stretch>
        </p:blipFill>
        <p:spPr>
          <a:xfrm>
            <a:off x="3779912" y="1052736"/>
            <a:ext cx="4968551" cy="3561593"/>
          </a:xfrm>
          <a:prstGeom prst="rect">
            <a:avLst/>
          </a:prstGeom>
        </p:spPr>
      </p:pic>
      <p:sp>
        <p:nvSpPr>
          <p:cNvPr id="6" name="ZoneTexte 5"/>
          <p:cNvSpPr txBox="1"/>
          <p:nvPr/>
        </p:nvSpPr>
        <p:spPr>
          <a:xfrm>
            <a:off x="3779912" y="4725144"/>
            <a:ext cx="5040560" cy="1807290"/>
          </a:xfrm>
          <a:prstGeom prst="rect">
            <a:avLst/>
          </a:prstGeom>
          <a:noFill/>
        </p:spPr>
        <p:txBody>
          <a:bodyPr wrap="square" rtlCol="0" anchor="ctr">
            <a:spAutoFit/>
          </a:bodyPr>
          <a:lstStyle/>
          <a:p>
            <a:pPr>
              <a:lnSpc>
                <a:spcPct val="110000"/>
              </a:lnSpc>
            </a:pPr>
            <a:r>
              <a:rPr lang="fr-FR" sz="1700" dirty="0" smtClean="0">
                <a:latin typeface="Patrick Hand" pitchFamily="2" charset="0"/>
              </a:rPr>
              <a:t>Nous proposons à l’utilisateur un catalogue de jeux, qu’il peut aussi afficher par catégorie pour faciliter sa recherche.</a:t>
            </a:r>
          </a:p>
          <a:p>
            <a:pPr>
              <a:lnSpc>
                <a:spcPct val="110000"/>
              </a:lnSpc>
            </a:pPr>
            <a:r>
              <a:rPr lang="fr-FR" sz="1700" dirty="0" smtClean="0">
                <a:latin typeface="Patrick Hand" pitchFamily="2" charset="0"/>
              </a:rPr>
              <a:t>Ces jeux ont été au préalable enregistrés par des membres via leur compte en ligne. Ils ont la possibilité ensuite, avec les liens qui leur sont proposés, de visualiser le détail du jeu ou directement de l’emprunter.</a:t>
            </a:r>
            <a:endParaRPr lang="fr-FR" sz="1700" dirty="0">
              <a:latin typeface="Patrick Hand" pitchFamily="2"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8147248" cy="707678"/>
          </a:xfrm>
        </p:spPr>
        <p:txBody>
          <a:bodyPr anchor="ctr">
            <a:normAutofit/>
          </a:bodyPr>
          <a:lstStyle/>
          <a:p>
            <a:pPr algn="ctr"/>
            <a:r>
              <a:rPr lang="fr-FR" sz="3200" dirty="0" smtClean="0">
                <a:solidFill>
                  <a:srgbClr val="8A0030"/>
                </a:solidFill>
                <a:latin typeface="Patrick Hand" pitchFamily="2" charset="0"/>
              </a:rPr>
              <a:t>Détail d’un jeu</a:t>
            </a:r>
          </a:p>
        </p:txBody>
      </p:sp>
      <p:pic>
        <p:nvPicPr>
          <p:cNvPr id="5" name="Espace réservé du contenu 4" descr="1.2-Catalogue-detail-jeu.png"/>
          <p:cNvPicPr>
            <a:picLocks noGrp="1" noChangeAspect="1"/>
          </p:cNvPicPr>
          <p:nvPr>
            <p:ph idx="1"/>
          </p:nvPr>
        </p:nvPicPr>
        <p:blipFill>
          <a:blip r:embed="rId2" cstate="print"/>
          <a:stretch>
            <a:fillRect/>
          </a:stretch>
        </p:blipFill>
        <p:spPr>
          <a:xfrm>
            <a:off x="1331640" y="980728"/>
            <a:ext cx="6552728" cy="4386296"/>
          </a:xfrm>
        </p:spPr>
      </p:pic>
      <p:sp>
        <p:nvSpPr>
          <p:cNvPr id="4" name="Espace réservé du texte 3"/>
          <p:cNvSpPr>
            <a:spLocks noGrp="1"/>
          </p:cNvSpPr>
          <p:nvPr>
            <p:ph type="body" sz="half" idx="2"/>
          </p:nvPr>
        </p:nvSpPr>
        <p:spPr>
          <a:xfrm>
            <a:off x="529208" y="5517232"/>
            <a:ext cx="8147248" cy="1008112"/>
          </a:xfrm>
        </p:spPr>
        <p:txBody>
          <a:bodyPr>
            <a:normAutofit/>
          </a:bodyPr>
          <a:lstStyle/>
          <a:p>
            <a:pPr>
              <a:lnSpc>
                <a:spcPct val="110000"/>
              </a:lnSpc>
            </a:pPr>
            <a:r>
              <a:rPr lang="fr-FR" sz="1700" dirty="0" smtClean="0">
                <a:solidFill>
                  <a:srgbClr val="000A1E"/>
                </a:solidFill>
                <a:latin typeface="Patrick Hand" pitchFamily="2" charset="0"/>
              </a:rPr>
              <a:t>Chaque jeu amène à sa page récapitulant les informations utiles pour l’éventuel emprunteur : sa catégorie, la tranche d’âge à laquelle il est destiné, le nombre de joueurs, sa ville de location et s’il est disponible à l’emprunt ou pas. La règle du jeu vient également compléter la description</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8219256" cy="707678"/>
          </a:xfrm>
        </p:spPr>
        <p:txBody>
          <a:bodyPr anchor="ctr">
            <a:normAutofit/>
          </a:bodyPr>
          <a:lstStyle/>
          <a:p>
            <a:pPr algn="ctr"/>
            <a:r>
              <a:rPr lang="fr-FR" sz="3200" dirty="0" smtClean="0">
                <a:solidFill>
                  <a:srgbClr val="8A0030"/>
                </a:solidFill>
                <a:latin typeface="Patrick Hand" pitchFamily="2" charset="0"/>
              </a:rPr>
              <a:t>Connexion / Création de compte</a:t>
            </a:r>
          </a:p>
        </p:txBody>
      </p:sp>
      <p:pic>
        <p:nvPicPr>
          <p:cNvPr id="5" name="Espace réservé du contenu 4" descr="2.0-Créer-compte.png"/>
          <p:cNvPicPr>
            <a:picLocks noGrp="1" noChangeAspect="1"/>
          </p:cNvPicPr>
          <p:nvPr>
            <p:ph idx="1"/>
          </p:nvPr>
        </p:nvPicPr>
        <p:blipFill>
          <a:blip r:embed="rId2" cstate="print"/>
          <a:stretch>
            <a:fillRect/>
          </a:stretch>
        </p:blipFill>
        <p:spPr>
          <a:xfrm>
            <a:off x="3131840" y="3789040"/>
            <a:ext cx="5543798" cy="2689572"/>
          </a:xfrm>
        </p:spPr>
      </p:pic>
      <p:sp>
        <p:nvSpPr>
          <p:cNvPr id="4" name="Espace réservé du texte 3"/>
          <p:cNvSpPr>
            <a:spLocks noGrp="1"/>
          </p:cNvSpPr>
          <p:nvPr>
            <p:ph type="body" sz="half" idx="2"/>
          </p:nvPr>
        </p:nvSpPr>
        <p:spPr>
          <a:xfrm>
            <a:off x="395536" y="1916832"/>
            <a:ext cx="2664296" cy="1008112"/>
          </a:xfrm>
        </p:spPr>
        <p:txBody>
          <a:bodyPr>
            <a:noAutofit/>
          </a:bodyPr>
          <a:lstStyle/>
          <a:p>
            <a:pPr>
              <a:lnSpc>
                <a:spcPct val="110000"/>
              </a:lnSpc>
            </a:pPr>
            <a:r>
              <a:rPr lang="fr-FR" sz="1700" dirty="0" smtClean="0">
                <a:latin typeface="Patrick Hand" pitchFamily="2" charset="0"/>
              </a:rPr>
              <a:t>Avant de pouvoir emprunter un jeu, l’utilisateur est invité à se connecter,</a:t>
            </a:r>
          </a:p>
          <a:p>
            <a:pPr>
              <a:lnSpc>
                <a:spcPct val="110000"/>
              </a:lnSpc>
            </a:pPr>
            <a:endParaRPr lang="fr-FR" sz="1700" dirty="0">
              <a:latin typeface="Patrick Hand" pitchFamily="2" charset="0"/>
            </a:endParaRPr>
          </a:p>
        </p:txBody>
      </p:sp>
      <p:pic>
        <p:nvPicPr>
          <p:cNvPr id="7" name="Image 6" descr="2.2-Connexion.png"/>
          <p:cNvPicPr>
            <a:picLocks noChangeAspect="1"/>
          </p:cNvPicPr>
          <p:nvPr/>
        </p:nvPicPr>
        <p:blipFill>
          <a:blip r:embed="rId3" cstate="print"/>
          <a:stretch>
            <a:fillRect/>
          </a:stretch>
        </p:blipFill>
        <p:spPr>
          <a:xfrm>
            <a:off x="3169694" y="980728"/>
            <a:ext cx="5505944" cy="2664296"/>
          </a:xfrm>
          <a:prstGeom prst="rect">
            <a:avLst/>
          </a:prstGeom>
        </p:spPr>
      </p:pic>
      <p:sp>
        <p:nvSpPr>
          <p:cNvPr id="8" name="Espace réservé du texte 3"/>
          <p:cNvSpPr txBox="1">
            <a:spLocks/>
          </p:cNvSpPr>
          <p:nvPr/>
        </p:nvSpPr>
        <p:spPr>
          <a:xfrm>
            <a:off x="395536" y="4653136"/>
            <a:ext cx="2592288" cy="1008112"/>
          </a:xfrm>
          <a:prstGeom prst="rect">
            <a:avLst/>
          </a:prstGeom>
        </p:spPr>
        <p:txBody>
          <a:bodyPr vert="horz" lIns="91440" tIns="45720" rIns="91440" bIns="45720" rtlCol="0">
            <a:noAutofit/>
          </a:bodyPr>
          <a:lstStyle/>
          <a:p>
            <a:pPr marL="0" marR="0" lvl="0" indent="0" algn="l" defTabSz="914400" rtl="0" eaLnBrk="1" fontAlgn="auto" latinLnBrk="0" hangingPunct="1">
              <a:lnSpc>
                <a:spcPct val="110000"/>
              </a:lnSpc>
              <a:spcBef>
                <a:spcPct val="20000"/>
              </a:spcBef>
              <a:spcAft>
                <a:spcPts val="0"/>
              </a:spcAft>
              <a:buClrTx/>
              <a:buSzTx/>
              <a:buFont typeface="Arial" pitchFamily="34" charset="0"/>
              <a:buNone/>
              <a:tabLst/>
              <a:defRPr/>
            </a:pPr>
            <a:r>
              <a:rPr kumimoji="0" lang="fr-FR" sz="1700" b="0" i="0" u="none" strike="noStrike" kern="1200" cap="none" spc="0" normalizeH="0" baseline="0" noProof="0" dirty="0" smtClean="0">
                <a:ln>
                  <a:noFill/>
                </a:ln>
                <a:solidFill>
                  <a:schemeClr val="tx1"/>
                </a:solidFill>
                <a:effectLst/>
                <a:uLnTx/>
                <a:uFillTx/>
                <a:latin typeface="Patrick Hand" pitchFamily="2" charset="0"/>
                <a:ea typeface="+mn-ea"/>
                <a:cs typeface="+mn-cs"/>
              </a:rPr>
              <a:t>ou bien à s’inscrire via un formulaire sécurisé s’il ne possède pas encore de compte.</a:t>
            </a:r>
          </a:p>
          <a:p>
            <a:pPr marL="0" marR="0" lvl="0" indent="0" algn="l" defTabSz="914400" rtl="0" eaLnBrk="1" fontAlgn="auto" latinLnBrk="0" hangingPunct="1">
              <a:lnSpc>
                <a:spcPct val="110000"/>
              </a:lnSpc>
              <a:spcBef>
                <a:spcPct val="20000"/>
              </a:spcBef>
              <a:spcAft>
                <a:spcPts val="0"/>
              </a:spcAft>
              <a:buClrTx/>
              <a:buSzTx/>
              <a:buFont typeface="Arial" pitchFamily="34" charset="0"/>
              <a:buNone/>
              <a:tabLst/>
              <a:defRPr/>
            </a:pPr>
            <a:endParaRPr kumimoji="0" lang="fr-FR" sz="1700" b="0" i="0" u="none" strike="noStrike" kern="1200" cap="none" spc="0" normalizeH="0" baseline="0" noProof="0" dirty="0">
              <a:ln>
                <a:noFill/>
              </a:ln>
              <a:solidFill>
                <a:schemeClr val="tx1"/>
              </a:solidFill>
              <a:effectLst/>
              <a:uLnTx/>
              <a:uFillTx/>
              <a:latin typeface="Patrick Hand" pitchFamily="2" charset="0"/>
              <a:ea typeface="+mn-ea"/>
              <a:cs typeface="+mn-cs"/>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457200" y="413792"/>
            <a:ext cx="8229600" cy="1143000"/>
          </a:xfrm>
        </p:spPr>
        <p:txBody>
          <a:bodyPr>
            <a:normAutofit/>
          </a:bodyPr>
          <a:lstStyle/>
          <a:p>
            <a:r>
              <a:rPr lang="fr-FR" sz="3200" b="1" dirty="0" smtClean="0">
                <a:solidFill>
                  <a:srgbClr val="8A0030"/>
                </a:solidFill>
                <a:latin typeface="Patrick Hand" pitchFamily="2" charset="0"/>
              </a:rPr>
              <a:t>Le formulaire d’inscription sécurisé avec contrôle des champs et information à l’utilisateur des erreurs</a:t>
            </a:r>
          </a:p>
        </p:txBody>
      </p:sp>
      <p:pic>
        <p:nvPicPr>
          <p:cNvPr id="7" name="Espace réservé du contenu 6" descr="2.1-Créer-compte-erreur.png"/>
          <p:cNvPicPr>
            <a:picLocks noGrp="1" noChangeAspect="1"/>
          </p:cNvPicPr>
          <p:nvPr>
            <p:ph idx="1"/>
          </p:nvPr>
        </p:nvPicPr>
        <p:blipFill>
          <a:blip r:embed="rId2" cstate="print"/>
          <a:stretch>
            <a:fillRect/>
          </a:stretch>
        </p:blipFill>
        <p:spPr>
          <a:xfrm>
            <a:off x="457200" y="2060849"/>
            <a:ext cx="8229600" cy="4176463"/>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endParaRPr lang="fr-FR"/>
          </a:p>
        </p:txBody>
      </p:sp>
      <p:sp>
        <p:nvSpPr>
          <p:cNvPr id="5" name="Espace réservé du contenu 4"/>
          <p:cNvSpPr>
            <a:spLocks noGrp="1"/>
          </p:cNvSpPr>
          <p:nvPr>
            <p:ph idx="1"/>
          </p:nvPr>
        </p:nvSpPr>
        <p:spPr/>
        <p:txBody>
          <a:bodyPr/>
          <a:lstStyle/>
          <a:p>
            <a:endParaRPr lang="fr-FR"/>
          </a:p>
        </p:txBody>
      </p:sp>
      <p:sp>
        <p:nvSpPr>
          <p:cNvPr id="6" name="Espace réservé du texte 5"/>
          <p:cNvSpPr>
            <a:spLocks noGrp="1"/>
          </p:cNvSpPr>
          <p:nvPr>
            <p:ph type="body" sz="half" idx="2"/>
          </p:nvPr>
        </p:nvSpPr>
        <p:spPr/>
        <p:txBody>
          <a:bodyPr/>
          <a:lstStyle/>
          <a:p>
            <a:r>
              <a:rPr lang="fr-FR" dirty="0" smtClean="0"/>
              <a:t>Une fois connecté l’utilisateur a </a:t>
            </a:r>
            <a:r>
              <a:rPr lang="fr-FR" smtClean="0"/>
              <a:t>accès à sa </a:t>
            </a:r>
            <a:r>
              <a:rPr lang="fr-FR" dirty="0" smtClean="0"/>
              <a:t>page </a:t>
            </a:r>
            <a:endParaRPr lang="fr-FR" dirty="0"/>
          </a:p>
        </p:txBody>
      </p:sp>
    </p:spTree>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657</TotalTime>
  <Words>408</Words>
  <Application>Microsoft Office PowerPoint</Application>
  <PresentationFormat>Affichage à l'écran (4:3)</PresentationFormat>
  <Paragraphs>29</Paragraphs>
  <Slides>8</Slides>
  <Notes>1</Notes>
  <HiddenSlides>0</HiddenSlides>
  <MMClips>0</MMClips>
  <ScaleCrop>false</ScaleCrop>
  <HeadingPairs>
    <vt:vector size="4" baseType="variant">
      <vt:variant>
        <vt:lpstr>Thème</vt:lpstr>
      </vt:variant>
      <vt:variant>
        <vt:i4>1</vt:i4>
      </vt:variant>
      <vt:variant>
        <vt:lpstr>Titres des diapositives</vt:lpstr>
      </vt:variant>
      <vt:variant>
        <vt:i4>8</vt:i4>
      </vt:variant>
    </vt:vector>
  </HeadingPairs>
  <TitlesOfParts>
    <vt:vector size="9" baseType="lpstr">
      <vt:lpstr>Thème Office</vt:lpstr>
      <vt:lpstr>Présentation du site</vt:lpstr>
      <vt:lpstr>Page d’accueil</vt:lpstr>
      <vt:lpstr>Intro</vt:lpstr>
      <vt:lpstr>Catalogue de Jeux</vt:lpstr>
      <vt:lpstr>Détail d’un jeu</vt:lpstr>
      <vt:lpstr>Connexion / Création de compte</vt:lpstr>
      <vt:lpstr>Le formulaire d’inscription sécurisé avec contrôle des champs et information à l’utilisateur des erreurs</vt:lpstr>
      <vt:lpstr>Diapositive 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de</dc:title>
  <dc:creator>Céline</dc:creator>
  <cp:lastModifiedBy>Céline</cp:lastModifiedBy>
  <cp:revision>28</cp:revision>
  <dcterms:created xsi:type="dcterms:W3CDTF">2021-03-31T21:50:32Z</dcterms:created>
  <dcterms:modified xsi:type="dcterms:W3CDTF">2021-04-01T09:05:05Z</dcterms:modified>
</cp:coreProperties>
</file>

<file path=docProps/thumbnail.jpeg>
</file>